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mov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9" r:id="rId3"/>
    <p:sldId id="271" r:id="rId4"/>
    <p:sldId id="270" r:id="rId5"/>
    <p:sldId id="268" r:id="rId6"/>
    <p:sldId id="301" r:id="rId7"/>
    <p:sldId id="269" r:id="rId8"/>
    <p:sldId id="276" r:id="rId9"/>
    <p:sldId id="278" r:id="rId10"/>
    <p:sldId id="277" r:id="rId11"/>
    <p:sldId id="261" r:id="rId12"/>
    <p:sldId id="257" r:id="rId13"/>
    <p:sldId id="258" r:id="rId14"/>
    <p:sldId id="260" r:id="rId15"/>
    <p:sldId id="263" r:id="rId16"/>
    <p:sldId id="283" r:id="rId17"/>
    <p:sldId id="262" r:id="rId18"/>
    <p:sldId id="264" r:id="rId19"/>
    <p:sldId id="282" r:id="rId20"/>
    <p:sldId id="279" r:id="rId21"/>
    <p:sldId id="275" r:id="rId22"/>
    <p:sldId id="280" r:id="rId23"/>
    <p:sldId id="266" r:id="rId24"/>
    <p:sldId id="285" r:id="rId25"/>
    <p:sldId id="286" r:id="rId26"/>
    <p:sldId id="287" r:id="rId27"/>
    <p:sldId id="288" r:id="rId28"/>
    <p:sldId id="292" r:id="rId29"/>
    <p:sldId id="291" r:id="rId30"/>
    <p:sldId id="290" r:id="rId31"/>
    <p:sldId id="296" r:id="rId32"/>
    <p:sldId id="293" r:id="rId33"/>
    <p:sldId id="300" r:id="rId34"/>
    <p:sldId id="295" r:id="rId35"/>
    <p:sldId id="297" r:id="rId36"/>
    <p:sldId id="298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6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2A67E-762E-CD4D-921C-729339F9BF35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C0DF2-815C-3A40-87F2-E1DEBEA77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going to exaggerate at times to make a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0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Kevin – Wharton</a:t>
            </a:r>
            <a:r>
              <a:rPr lang="en-US" baseline="0" dirty="0" smtClean="0"/>
              <a:t> Press</a:t>
            </a:r>
            <a:endParaRPr lang="en-US" dirty="0" smtClean="0"/>
          </a:p>
          <a:p>
            <a:r>
              <a:rPr lang="en-US" dirty="0" smtClean="0"/>
              <a:t>Cathy Davidson</a:t>
            </a:r>
            <a:r>
              <a:rPr lang="en-US" baseline="0" dirty="0" smtClean="0"/>
              <a:t> – Penguin Books - from Duke to CUNY</a:t>
            </a:r>
          </a:p>
          <a:p>
            <a:r>
              <a:rPr lang="en-US" baseline="0" dirty="0" smtClean="0"/>
              <a:t>Scott – Princeton University 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5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software to do this does not exist anywhere and startups claiming "disruption" have no clue at all...</a:t>
            </a:r>
            <a:r>
              <a:rPr lang="en-US" baseline="0" dirty="0" smtClean="0"/>
              <a:t>  </a:t>
            </a:r>
            <a:r>
              <a:rPr lang="en-US" dirty="0" smtClean="0">
                <a:solidFill>
                  <a:srgbClr val="FFFF00"/>
                </a:solidFill>
              </a:rPr>
              <a:t>Solution: Teachers will be the "inventors"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7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not happen in our lifetime </a:t>
            </a:r>
          </a:p>
          <a:p>
            <a:r>
              <a:rPr lang="en-US" dirty="0" smtClean="0"/>
              <a:t>Connectivity for "free" applications will get worse not better</a:t>
            </a:r>
          </a:p>
          <a:p>
            <a:r>
              <a:rPr lang="en-US" dirty="0" smtClean="0"/>
              <a:t>Solution: EPUB3 + Very Clever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2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that point it is </a:t>
            </a:r>
            <a:r>
              <a:rPr lang="en-US" smtClean="0"/>
              <a:t>too late.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83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logo</a:t>
            </a:r>
            <a:r>
              <a:rPr lang="en-US" baseline="0" dirty="0" smtClean="0"/>
              <a:t> in the upper right photo.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92297-A363-6041-8886-DBE01EE954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1998 we wrote a grant that was basically streaming video content + activity stream for education – worked over 28.8 modems.</a:t>
            </a:r>
            <a:r>
              <a:rPr lang="en-US" baseline="0" dirty="0" smtClean="0"/>
              <a:t>  NSF said the idea was "too obvious" and did not fund.  </a:t>
            </a:r>
            <a:r>
              <a:rPr lang="en-US" dirty="0" smtClean="0"/>
              <a:t>Remember the</a:t>
            </a:r>
            <a:r>
              <a:rPr lang="en-US" baseline="0" dirty="0" smtClean="0"/>
              <a:t> name Richard </a:t>
            </a:r>
            <a:r>
              <a:rPr lang="en-US" baseline="0" dirty="0" err="1" smtClean="0"/>
              <a:t>Enbody</a:t>
            </a:r>
            <a:r>
              <a:rPr lang="en-US" baseline="0" dirty="0" smtClean="0"/>
              <a:t> – He was my thesis advisor – my thesis was about performance optimization and compiler techniques for HPC.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F2452F9-3E32-164D-BA6F-AC31F79991BB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F2452F9-3E32-164D-BA6F-AC31F79991BB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I do have a clue...  Note </a:t>
            </a:r>
            <a:r>
              <a:rPr lang="en-US" dirty="0" err="1" smtClean="0"/>
              <a:t>Coursera</a:t>
            </a:r>
            <a:r>
              <a:rPr lang="en-US" dirty="0" smtClean="0"/>
              <a:t> logo.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don't like proprietary....  I like open.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6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looking for the king</a:t>
            </a:r>
            <a:r>
              <a:rPr lang="en-US" baseline="0" dirty="0" smtClean="0"/>
              <a:t> of 42 street he's driving a drop-top Cadillac.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82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12A5-519D-7148-875A-0427235B7843}" type="datetimeFigureOut">
              <a:rPr lang="en-US" smtClean="0"/>
              <a:t>9/24/14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CFF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audi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png"/><Relationship Id="rId9" Type="http://schemas.openxmlformats.org/officeDocument/2006/relationships/image" Target="../media/image50.jpg"/><Relationship Id="rId10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jpe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1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audi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3177"/>
            <a:ext cx="7772400" cy="1867274"/>
          </a:xfrm>
        </p:spPr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The Grand Convergence: the Future of e-Learning and Education Publishing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Severance </a:t>
            </a:r>
          </a:p>
          <a:p>
            <a:r>
              <a:rPr lang="en-US" dirty="0" smtClean="0"/>
              <a:t>University of Michigan School of Information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04" y="5572478"/>
            <a:ext cx="1311836" cy="1047615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700" y="80899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4" y="5638800"/>
            <a:ext cx="105097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58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90"/>
            <a:ext cx="9144000" cy="5061385"/>
          </a:xfrm>
          <a:prstGeom prst="rect">
            <a:avLst/>
          </a:prstGeom>
        </p:spPr>
      </p:pic>
      <p:pic>
        <p:nvPicPr>
          <p:cNvPr id="4" name="jim.mo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0326" y="55129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Open Educational Resources 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FFCC"/>
                </a:solidFill>
              </a:rPr>
              <a:t>#fail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5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8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9" y="331282"/>
            <a:ext cx="8191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4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36"/>
            <a:ext cx="9144000" cy="53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" y="0"/>
            <a:ext cx="908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non-Free Keeps Winning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25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1732854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What does $198.35 get you?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5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60711" y="2557966"/>
            <a:ext cx="4308203" cy="1754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5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5584581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7" y="5584581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4312293"/>
            <a:ext cx="2576155" cy="1272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3" y="4312293"/>
            <a:ext cx="2318452" cy="1272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2118227"/>
            <a:ext cx="1888182" cy="2348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5" y="454072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2477690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2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In the Family...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Faculty – University of Michigan</a:t>
            </a:r>
          </a:p>
          <a:p>
            <a:r>
              <a:rPr lang="en-US" dirty="0" smtClean="0"/>
              <a:t>Brother – Math Faculty – Jackson CC</a:t>
            </a:r>
          </a:p>
          <a:p>
            <a:r>
              <a:rPr lang="en-US" dirty="0" smtClean="0"/>
              <a:t>Brother – Credit Recovery - High School</a:t>
            </a:r>
          </a:p>
          <a:p>
            <a:r>
              <a:rPr lang="en-US" dirty="0" smtClean="0"/>
              <a:t>Sister – Faculty – Washtenaw CC</a:t>
            </a:r>
          </a:p>
          <a:p>
            <a:r>
              <a:rPr lang="en-US" dirty="0" smtClean="0"/>
              <a:t>Daughter – Special Ed K-5</a:t>
            </a:r>
            <a:endParaRPr lang="en-US" dirty="0"/>
          </a:p>
        </p:txBody>
      </p:sp>
      <p:pic>
        <p:nvPicPr>
          <p:cNvPr id="4" name="Picture 3" descr="img1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6"/>
          <a:stretch/>
        </p:blipFill>
        <p:spPr>
          <a:xfrm>
            <a:off x="6528992" y="4181237"/>
            <a:ext cx="2118732" cy="2243473"/>
          </a:xfrm>
          <a:prstGeom prst="rect">
            <a:avLst/>
          </a:prstGeom>
        </p:spPr>
      </p:pic>
      <p:pic>
        <p:nvPicPr>
          <p:cNvPr id="5" name="Picture 4" descr="248192_212540638777051_6526771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29" y="4811058"/>
            <a:ext cx="3320259" cy="1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6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1" y="312032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3" y="2719294"/>
            <a:ext cx="1075765" cy="4332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806824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02634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85765" y="418352"/>
            <a:ext cx="3025006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5" y="418352"/>
            <a:ext cx="3025006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313765" y="403411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477" y="2973293"/>
            <a:ext cx="2786948" cy="3466354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2" y="2838822"/>
            <a:ext cx="2674044" cy="3765177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3642286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5" y="3679837"/>
            <a:ext cx="1292039" cy="12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8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295"/>
            <a:ext cx="9144000" cy="57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8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29882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298823"/>
            <a:ext cx="8307294" cy="61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Free...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Enrollment</a:t>
            </a:r>
          </a:p>
          <a:p>
            <a:r>
              <a:rPr lang="en-US" dirty="0" smtClean="0"/>
              <a:t>Statement of Accomplishment</a:t>
            </a:r>
          </a:p>
          <a:p>
            <a:r>
              <a:rPr lang="en-US" dirty="0" smtClean="0"/>
              <a:t>Book: PDF, MOBI, EPUB, </a:t>
            </a:r>
            <a:r>
              <a:rPr lang="en-US" dirty="0" err="1" smtClean="0"/>
              <a:t>iBooks</a:t>
            </a:r>
            <a:r>
              <a:rPr lang="en-US" dirty="0" smtClean="0"/>
              <a:t> (CC-BY-NC*)</a:t>
            </a:r>
          </a:p>
          <a:p>
            <a:r>
              <a:rPr lang="en-US" dirty="0" smtClean="0"/>
              <a:t>Lecture Slides in editable form (CC-BY)</a:t>
            </a:r>
          </a:p>
          <a:p>
            <a:r>
              <a:rPr lang="en-US" dirty="0" smtClean="0"/>
              <a:t>Lecture Videos in MP4 or YouTube (CC-BY) </a:t>
            </a:r>
          </a:p>
          <a:p>
            <a:r>
              <a:rPr lang="en-US" dirty="0" smtClean="0"/>
              <a:t>Auto-Grader software integrated into any 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126163"/>
            <a:ext cx="443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* I will remove NC for a legitimate translation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0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3462" cy="1143000"/>
          </a:xfrm>
        </p:spPr>
        <p:txBody>
          <a:bodyPr/>
          <a:lstStyle/>
          <a:p>
            <a:r>
              <a:rPr lang="en-US" dirty="0" smtClean="0"/>
              <a:t>Revenue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Print Textbook ($8.99)</a:t>
            </a:r>
          </a:p>
          <a:p>
            <a:pPr lvl="1"/>
            <a:r>
              <a:rPr lang="en-US" dirty="0" smtClean="0"/>
              <a:t>Conversion rate 1/200 – Revenue $2.50</a:t>
            </a:r>
          </a:p>
          <a:p>
            <a:r>
              <a:rPr lang="en-US" dirty="0" smtClean="0"/>
              <a:t>Verified Certificates  ($40.00)</a:t>
            </a:r>
          </a:p>
          <a:p>
            <a:pPr lvl="1"/>
            <a:r>
              <a:rPr lang="en-US" dirty="0" smtClean="0"/>
              <a:t>Conversion rate 1/100 – Revenue $2.00</a:t>
            </a:r>
          </a:p>
          <a:p>
            <a:r>
              <a:rPr lang="en-US" dirty="0" smtClean="0"/>
              <a:t>Session 1: 30497</a:t>
            </a:r>
          </a:p>
          <a:p>
            <a:r>
              <a:rPr lang="en-US" dirty="0" smtClean="0"/>
              <a:t>Session 2: 44843 </a:t>
            </a:r>
            <a:br>
              <a:rPr lang="en-US" dirty="0" smtClean="0"/>
            </a:br>
            <a:r>
              <a:rPr lang="en-US" dirty="0" smtClean="0"/>
              <a:t>(1000/day)</a:t>
            </a:r>
          </a:p>
        </p:txBody>
      </p:sp>
      <p:pic>
        <p:nvPicPr>
          <p:cNvPr id="4" name="Picture 3" descr="BookCoverPreview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50" y="274638"/>
            <a:ext cx="2240750" cy="3155079"/>
          </a:xfrm>
          <a:prstGeom prst="rect">
            <a:avLst/>
          </a:prstGeom>
        </p:spPr>
      </p:pic>
      <p:pic>
        <p:nvPicPr>
          <p:cNvPr id="5" name="Picture 4" descr="ST_Cert_Example_0523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73" y="3869765"/>
            <a:ext cx="3576098" cy="2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6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059" y="2764118"/>
            <a:ext cx="6245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My not so hidden agenda.....</a:t>
            </a:r>
            <a:endParaRPr lang="en-US" sz="4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5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5059" y="2764118"/>
            <a:ext cx="3884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595959"/>
                </a:solidFill>
              </a:rPr>
              <a:t>In the making...</a:t>
            </a:r>
            <a:endParaRPr lang="en-US" sz="4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5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3" y="501082"/>
            <a:ext cx="3196258" cy="26822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7" y="3799005"/>
            <a:ext cx="3937138" cy="243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283" y="629441"/>
            <a:ext cx="3652456" cy="2448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656" y="3799005"/>
            <a:ext cx="4279755" cy="2448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0372" y="2598725"/>
            <a:ext cx="174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Internet: TCI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214" y="3828426"/>
            <a:ext cx="214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Nuthin’ But Net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5656" y="3828426"/>
            <a:ext cx="2187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Richard Wiggins</a:t>
            </a:r>
            <a:endParaRPr lang="en-US" sz="24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672" y="6261613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1995</a:t>
            </a:r>
            <a:endParaRPr lang="en-US" sz="24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9201" y="2557966"/>
            <a:ext cx="3511223" cy="1754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5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5596103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6" y="455364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4312293"/>
            <a:ext cx="2845096" cy="1283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4312293"/>
            <a:ext cx="1531363" cy="703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3" y="4720013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2" y="2327514"/>
            <a:ext cx="1905389" cy="1984780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2000720"/>
            <a:ext cx="1888808" cy="265952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3" y="4312293"/>
            <a:ext cx="3531511" cy="2277997"/>
            <a:chOff x="4256433" y="4312293"/>
            <a:chExt cx="3531511" cy="2277997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3" y="4312293"/>
              <a:ext cx="1307376" cy="1354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28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hal-Matrix-screen-saver_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Inflammatory Remarks</a:t>
            </a:r>
            <a:r>
              <a:rPr lang="en-US" dirty="0" smtClean="0">
                <a:solidFill>
                  <a:srgbClr val="CCFFCC"/>
                </a:solidFill>
              </a:rPr>
              <a:t>...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8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pic>
        <p:nvPicPr>
          <p:cNvPr id="4" name="Picture 3" descr="instructor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" y="224118"/>
            <a:ext cx="2617693" cy="2181411"/>
          </a:xfrm>
          <a:prstGeom prst="rect">
            <a:avLst/>
          </a:prstGeom>
        </p:spPr>
      </p:pic>
      <p:pic>
        <p:nvPicPr>
          <p:cNvPr id="5" name="Picture 4" descr="jp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7" y="2584825"/>
            <a:ext cx="2274679" cy="3513567"/>
          </a:xfrm>
          <a:prstGeom prst="rect">
            <a:avLst/>
          </a:prstGeom>
        </p:spPr>
      </p:pic>
      <p:pic>
        <p:nvPicPr>
          <p:cNvPr id="6" name="Picture 5" descr="220px-CathyDavidson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92" y="224118"/>
            <a:ext cx="2397904" cy="3378865"/>
          </a:xfrm>
          <a:prstGeom prst="rect">
            <a:avLst/>
          </a:prstGeom>
        </p:spPr>
      </p:pic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23" y="2439623"/>
            <a:ext cx="2626512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pag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088" y="323068"/>
            <a:ext cx="1860207" cy="2221142"/>
          </a:xfrm>
          <a:prstGeom prst="rect">
            <a:avLst/>
          </a:prstGeom>
        </p:spPr>
      </p:pic>
      <p:pic>
        <p:nvPicPr>
          <p:cNvPr id="13" name="Picture 12" descr="The Difference Pic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20" y="2719294"/>
            <a:ext cx="2311557" cy="3513567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96471" y="6232861"/>
            <a:ext cx="8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$12.50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6988" y="6385261"/>
            <a:ext cx="8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$13.08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14989" y="6385261"/>
            <a:ext cx="82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$18.90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ichal-Matrix-screen-saver_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Lumen Learning</a:t>
            </a:r>
            <a:endParaRPr lang="en-US" dirty="0"/>
          </a:p>
        </p:txBody>
      </p:sp>
      <p:pic>
        <p:nvPicPr>
          <p:cNvPr id="4" name="Picture 3" descr="ki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r="22261"/>
          <a:stretch/>
        </p:blipFill>
        <p:spPr>
          <a:xfrm>
            <a:off x="273539" y="1909091"/>
            <a:ext cx="2663130" cy="3225800"/>
          </a:xfrm>
          <a:prstGeom prst="rect">
            <a:avLst/>
          </a:prstGeom>
        </p:spPr>
      </p:pic>
      <p:pic>
        <p:nvPicPr>
          <p:cNvPr id="5" name="Picture 4" descr="davi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0" r="22016" b="5987"/>
          <a:stretch/>
        </p:blipFill>
        <p:spPr>
          <a:xfrm>
            <a:off x="3223848" y="1902945"/>
            <a:ext cx="2663129" cy="3238092"/>
          </a:xfrm>
          <a:prstGeom prst="rect">
            <a:avLst/>
          </a:prstGeom>
        </p:spPr>
      </p:pic>
      <p:pic>
        <p:nvPicPr>
          <p:cNvPr id="6" name="Picture 5" descr="lippman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5" t="6344" r="24271"/>
          <a:stretch/>
        </p:blipFill>
        <p:spPr>
          <a:xfrm>
            <a:off x="6174155" y="1909091"/>
            <a:ext cx="2663129" cy="322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1435" y="5233162"/>
            <a:ext cx="2117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Kim </a:t>
            </a:r>
            <a:r>
              <a:rPr lang="en-US" sz="3200" dirty="0" err="1" smtClean="0"/>
              <a:t>Thanos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501292" y="5198278"/>
            <a:ext cx="21649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David Wiley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177782" y="5291667"/>
            <a:ext cx="26595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David </a:t>
            </a:r>
            <a:r>
              <a:rPr lang="en-US" sz="3200" dirty="0" err="1" smtClean="0"/>
              <a:t>Lippman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 rot="19825094">
            <a:off x="407392" y="593012"/>
            <a:ext cx="18594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#</a:t>
            </a:r>
            <a:r>
              <a:rPr lang="en-US" sz="40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notfail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rot="1530871">
            <a:off x="6583444" y="561453"/>
            <a:ext cx="2223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#warning</a:t>
            </a:r>
            <a:endParaRPr lang="en-US" sz="4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805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10887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Learning at Scale is Social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371600" y="3866662"/>
            <a:ext cx="6400800" cy="1752600"/>
          </a:xfrm>
        </p:spPr>
        <p:txBody>
          <a:bodyPr/>
          <a:lstStyle/>
          <a:p>
            <a:r>
              <a:rPr lang="en-US" dirty="0" smtClean="0"/>
              <a:t>To teach a million students in one class you must connect them with each other dynamically and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58033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Universal Connectivity (not)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need to plan for a teaching environment where every packet costs the end user money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4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64442"/>
          </a:xfrm>
        </p:spPr>
        <p:txBody>
          <a:bodyPr/>
          <a:lstStyle/>
          <a:p>
            <a:r>
              <a:rPr lang="en-US" dirty="0"/>
              <a:t>The best ideas are the ones that seem crazy until they are not</a:t>
            </a:r>
            <a:r>
              <a:rPr lang="en-US" dirty="0" smtClean="0"/>
              <a:t>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3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al-Matrix-screen-saver_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764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Thank you for your time</a:t>
            </a:r>
            <a:endParaRPr lang="en-US" dirty="0">
              <a:solidFill>
                <a:srgbClr val="CCFF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www.pr4e.org</a:t>
            </a:r>
          </a:p>
        </p:txBody>
      </p:sp>
    </p:spTree>
    <p:extLst>
      <p:ext uri="{BB962C8B-B14F-4D97-AF65-F5344CB8AC3E}">
        <p14:creationId xmlns:p14="http://schemas.microsoft.com/office/powerpoint/2010/main" val="133152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571" y="3241734"/>
            <a:ext cx="3676572" cy="3182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5" y="3078763"/>
            <a:ext cx="4348407" cy="332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571" y="246641"/>
            <a:ext cx="3676572" cy="2826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689" y="357782"/>
            <a:ext cx="4218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Asynchronous, Web-based, Video to Humanize Distance Education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Richard </a:t>
            </a:r>
            <a:r>
              <a:rPr lang="en-US" dirty="0" err="1" smtClean="0">
                <a:solidFill>
                  <a:srgbClr val="FFFF00"/>
                </a:solidFill>
              </a:rPr>
              <a:t>Enbody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&amp; Charles Severance, </a:t>
            </a:r>
            <a:r>
              <a:rPr lang="en-US" dirty="0" smtClean="0">
                <a:solidFill>
                  <a:srgbClr val="008000"/>
                </a:solidFill>
              </a:rPr>
              <a:t>Michigan State University</a:t>
            </a:r>
          </a:p>
          <a:p>
            <a:endParaRPr lang="en-US" dirty="0" smtClean="0"/>
          </a:p>
          <a:p>
            <a:r>
              <a:rPr lang="en-US" dirty="0" smtClean="0"/>
              <a:t>Submitted to: NSF/EHR/DUE CCLI-EMD Educational Materials Development </a:t>
            </a:r>
            <a:r>
              <a:rPr lang="en-US" dirty="0" smtClean="0">
                <a:solidFill>
                  <a:srgbClr val="FFFF00"/>
                </a:solidFill>
              </a:rPr>
              <a:t>10/98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9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D943BE26-7738-D546-9BBC-A3B88FE7CF7C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5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11" y="592890"/>
            <a:ext cx="3571190" cy="5089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usan-Joseph-Hirouk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0" y="273629"/>
            <a:ext cx="2948668" cy="2210266"/>
          </a:xfrm>
          <a:prstGeom prst="rect">
            <a:avLst/>
          </a:prstGeom>
        </p:spPr>
      </p:pic>
      <p:pic>
        <p:nvPicPr>
          <p:cNvPr id="5" name="Picture 4" descr="IMG_379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1" y="3182470"/>
            <a:ext cx="2649571" cy="1987178"/>
          </a:xfrm>
          <a:prstGeom prst="rect">
            <a:avLst/>
          </a:prstGeom>
        </p:spPr>
      </p:pic>
      <p:pic>
        <p:nvPicPr>
          <p:cNvPr id="6" name="Picture 5" descr="IMG_378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19" y="4622699"/>
            <a:ext cx="2644588" cy="1983441"/>
          </a:xfrm>
          <a:prstGeom prst="rect">
            <a:avLst/>
          </a:prstGeom>
        </p:spPr>
      </p:pic>
      <p:pic>
        <p:nvPicPr>
          <p:cNvPr id="7" name="Picture 6" descr="Sakaiger-bi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97" y="1735975"/>
            <a:ext cx="2299289" cy="23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4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D943BE26-7738-D546-9BBC-A3B88FE7CF7C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6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11" y="592890"/>
            <a:ext cx="3571190" cy="50895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ragita.mo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98880" y="5994948"/>
            <a:ext cx="812800" cy="812800"/>
          </a:xfrm>
          <a:prstGeom prst="rect">
            <a:avLst/>
          </a:prstGeom>
        </p:spPr>
      </p:pic>
      <p:pic>
        <p:nvPicPr>
          <p:cNvPr id="3" name="Picture 2" descr="Susan-Joseph-Hirouk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0" y="273629"/>
            <a:ext cx="2948668" cy="2210266"/>
          </a:xfrm>
          <a:prstGeom prst="rect">
            <a:avLst/>
          </a:prstGeom>
        </p:spPr>
      </p:pic>
      <p:pic>
        <p:nvPicPr>
          <p:cNvPr id="5" name="Picture 4" descr="IMG_379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1" y="3182470"/>
            <a:ext cx="2649571" cy="1987178"/>
          </a:xfrm>
          <a:prstGeom prst="rect">
            <a:avLst/>
          </a:prstGeom>
        </p:spPr>
      </p:pic>
      <p:pic>
        <p:nvPicPr>
          <p:cNvPr id="6" name="Picture 5" descr="IMG_3786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19" y="4622699"/>
            <a:ext cx="2644588" cy="1983441"/>
          </a:xfrm>
          <a:prstGeom prst="rect">
            <a:avLst/>
          </a:prstGeom>
        </p:spPr>
      </p:pic>
      <p:pic>
        <p:nvPicPr>
          <p:cNvPr id="7" name="Picture 6" descr="Sakaiger-big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97" y="1735975"/>
            <a:ext cx="2299289" cy="2360705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0" y="858370"/>
            <a:ext cx="7366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944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93858"/>
          </a:xfrm>
          <a:prstGeom prst="rect">
            <a:avLst/>
          </a:prstGeom>
        </p:spPr>
      </p:pic>
      <p:pic>
        <p:nvPicPr>
          <p:cNvPr id="5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5688000" y="2782178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58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7" y="418353"/>
            <a:ext cx="8779955" cy="56029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158" y="4347881"/>
            <a:ext cx="5185974" cy="20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0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3" y="0"/>
            <a:ext cx="8888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1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652</TotalTime>
  <Words>635</Words>
  <Application>Microsoft Macintosh PowerPoint</Application>
  <PresentationFormat>On-screen Show (4:3)</PresentationFormat>
  <Paragraphs>113</Paragraphs>
  <Slides>37</Slides>
  <Notes>16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Black</vt:lpstr>
      <vt:lpstr>The Grand Convergence: the Future of e-Learning and Education Publishing</vt:lpstr>
      <vt:lpstr>In the Family...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Educational Resources </vt:lpstr>
      <vt:lpstr>PowerPoint Presentation</vt:lpstr>
      <vt:lpstr>PowerPoint Presentation</vt:lpstr>
      <vt:lpstr>PowerPoint Presentation</vt:lpstr>
      <vt:lpstr>PowerPoint Presentation</vt:lpstr>
      <vt:lpstr>Why non-Free Keeps Winning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Free...</vt:lpstr>
      <vt:lpstr>Revenue Model</vt:lpstr>
      <vt:lpstr>PowerPoint Presentation</vt:lpstr>
      <vt:lpstr>PowerPoint Presentation</vt:lpstr>
      <vt:lpstr>PowerPoint Presentation</vt:lpstr>
      <vt:lpstr>Inflammatory Remarks...</vt:lpstr>
      <vt:lpstr>PowerPoint Presentation</vt:lpstr>
      <vt:lpstr>Lumen Learning</vt:lpstr>
      <vt:lpstr>Learning at Scale is Social</vt:lpstr>
      <vt:lpstr>Universal Connectivity (not)</vt:lpstr>
      <vt:lpstr>The best ideas are the ones that seem crazy until they are not.  </vt:lpstr>
      <vt:lpstr>Thank you for your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Grand Convergence: the Future of e-Learning and Education Publishing</dc:title>
  <dc:creator>Charles Severance</dc:creator>
  <cp:lastModifiedBy>Charles Severance</cp:lastModifiedBy>
  <cp:revision>42</cp:revision>
  <dcterms:created xsi:type="dcterms:W3CDTF">2014-05-27T20:36:14Z</dcterms:created>
  <dcterms:modified xsi:type="dcterms:W3CDTF">2014-09-24T20:44:35Z</dcterms:modified>
</cp:coreProperties>
</file>